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329" r:id="rId2"/>
    <p:sldId id="331" r:id="rId3"/>
    <p:sldId id="333" r:id="rId4"/>
    <p:sldId id="332" r:id="rId5"/>
    <p:sldId id="336" r:id="rId6"/>
    <p:sldId id="335" r:id="rId7"/>
    <p:sldId id="334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2" r:id="rId23"/>
    <p:sldId id="351" r:id="rId24"/>
    <p:sldId id="353" r:id="rId25"/>
    <p:sldId id="355" r:id="rId26"/>
    <p:sldId id="354" r:id="rId27"/>
    <p:sldId id="356" r:id="rId28"/>
    <p:sldId id="357" r:id="rId29"/>
    <p:sldId id="358" r:id="rId30"/>
    <p:sldId id="359" r:id="rId31"/>
    <p:sldId id="360" r:id="rId32"/>
    <p:sldId id="361" r:id="rId33"/>
  </p:sldIdLst>
  <p:sldSz cx="12192000" cy="6858000"/>
  <p:notesSz cx="6858000" cy="9144000"/>
  <p:embeddedFontLs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Segoe UI Light" panose="020B0502040204020203" pitchFamily="34" charset="0"/>
      <p:regular r:id="rId41"/>
      <p:italic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101" d="100"/>
          <a:sy n="101" d="100"/>
        </p:scale>
        <p:origin x="268" y="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11/28/2017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>
                <a:latin typeface="맑은 고딕" pitchFamily="50" charset="-127"/>
                <a:ea typeface="맑은 고딕" pitchFamily="50" charset="-127"/>
              </a:rPr>
              <a:t>16.5 Subsurface Scattering</a:t>
            </a: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771906-1DD3-4D0D-B0FE-763CE94911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표본점의 </a:t>
            </a:r>
            <a:r>
              <a:rPr lang="ko-KR" altLang="en-US" dirty="0" err="1"/>
              <a:t>푸아송</a:t>
            </a:r>
            <a:r>
              <a:rPr lang="ko-KR" altLang="en-US" dirty="0"/>
              <a:t> 분포</a:t>
            </a:r>
            <a:r>
              <a:rPr lang="en-US" altLang="ko-KR" dirty="0"/>
              <a:t>?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반투명 물체 위에서 입사 방사 조도를 계산하는 점의 집합 생성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균일 비율로 방사 조도 표본화 </a:t>
            </a:r>
            <a:r>
              <a:rPr lang="en-US" altLang="ko-KR" sz="2000" dirty="0"/>
              <a:t>&lt;- </a:t>
            </a:r>
            <a:r>
              <a:rPr lang="ko-KR" altLang="en-US" sz="2000" dirty="0"/>
              <a:t>균일 분포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여러 점들이 가까운 덩어리가 있으면 계층적 적분 알고리즘에서 나쁜 결과 도출</a:t>
            </a:r>
            <a:endParaRPr lang="en-US" altLang="ko-KR" sz="2000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sz="2000" b="1" dirty="0">
                <a:solidFill>
                  <a:srgbClr val="FF0000">
                    <a:alpha val="99000"/>
                  </a:srgb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 err="1">
                <a:solidFill>
                  <a:srgbClr val="FF0000">
                    <a:alpha val="99000"/>
                  </a:srgbClr>
                </a:solidFill>
                <a:sym typeface="Wingdings" panose="05000000000000000000" pitchFamily="2" charset="2"/>
              </a:rPr>
              <a:t>푸아송</a:t>
            </a:r>
            <a:r>
              <a:rPr lang="ko-KR" altLang="en-US" sz="2000" b="1" dirty="0">
                <a:solidFill>
                  <a:srgbClr val="FF0000">
                    <a:alpha val="99000"/>
                  </a:srgbClr>
                </a:solidFill>
                <a:sym typeface="Wingdings" panose="05000000000000000000" pitchFamily="2" charset="2"/>
              </a:rPr>
              <a:t> 원반 분포 사용</a:t>
            </a:r>
            <a:endParaRPr lang="en-US" altLang="ko-KR" sz="2000" b="1" dirty="0">
              <a:solidFill>
                <a:srgbClr val="FF0000">
                  <a:alpha val="99000"/>
                </a:srgbClr>
              </a:solidFill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FB9DDD-6938-4FF2-8562-9779A703D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5340E0-EC0B-409C-AE47-36B10C9F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70" y="3774407"/>
            <a:ext cx="5618884" cy="26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2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225C2F-C605-42C7-B1C0-155CB47FA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492" y="898491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격자</a:t>
            </a:r>
            <a:r>
              <a:rPr lang="en-US" altLang="ko-KR" dirty="0"/>
              <a:t>(grid) / </a:t>
            </a:r>
            <a:r>
              <a:rPr lang="ko-KR" altLang="en-US" dirty="0"/>
              <a:t>랜덤 분포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결과가 너무 규칙적이거나 엉망</a:t>
            </a:r>
            <a:r>
              <a:rPr lang="en-US" altLang="ko-KR" sz="2000" dirty="0"/>
              <a:t>(</a:t>
            </a:r>
            <a:r>
              <a:rPr lang="ko-KR" altLang="en-US" sz="2000" dirty="0"/>
              <a:t>뭉쳐</a:t>
            </a:r>
            <a:r>
              <a:rPr lang="en-US" altLang="ko-KR" sz="2000" dirty="0"/>
              <a:t>) </a:t>
            </a:r>
            <a:r>
              <a:rPr lang="ko-KR" altLang="en-US" sz="2000" dirty="0"/>
              <a:t>있다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ko-KR" altLang="en-US" b="1" dirty="0" err="1"/>
              <a:t>푸아송</a:t>
            </a:r>
            <a:r>
              <a:rPr lang="ko-KR" altLang="en-US" b="1" dirty="0"/>
              <a:t> 원반 분포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어떤 두 점도 일정 거리보다 가깝지 않다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쉬운 생성 방법 중 하나는 다트 던지기 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437CA4-AE03-4631-9982-EE155B798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EDD6D-A5DF-4791-972D-AC025A8F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4" y="3605363"/>
            <a:ext cx="7932663" cy="283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3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3DD877-9047-4E87-919A-D8B76C44A7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구현</a:t>
            </a:r>
            <a:endParaRPr lang="en-US" altLang="ko-KR" b="1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반투명 표면 위에 임의의 </a:t>
            </a:r>
            <a:r>
              <a:rPr lang="ko-KR" altLang="en-US" dirty="0" err="1"/>
              <a:t>후보점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 err="1"/>
              <a:t>푸아송</a:t>
            </a:r>
            <a:r>
              <a:rPr lang="ko-KR" altLang="en-US" dirty="0"/>
              <a:t> 구 시험에 기반을 두고 채택</a:t>
            </a:r>
            <a:r>
              <a:rPr lang="en-US" altLang="ko-KR" dirty="0"/>
              <a:t>/</a:t>
            </a:r>
            <a:r>
              <a:rPr lang="ko-KR" altLang="en-US" dirty="0"/>
              <a:t>거절</a:t>
            </a:r>
            <a:br>
              <a:rPr lang="en-US" altLang="ko-KR" dirty="0"/>
            </a:b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(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채택 점이 주어진 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3D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거리에 없을 경우 채택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)</a:t>
            </a:r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 err="1"/>
              <a:t>푸아송</a:t>
            </a:r>
            <a:r>
              <a:rPr lang="ko-KR" altLang="en-US" dirty="0"/>
              <a:t> 구 실험을 더 통과 할 수 없다고 판단 될 때까지 진행</a:t>
            </a:r>
            <a:br>
              <a:rPr lang="en-US" altLang="ko-KR" dirty="0"/>
            </a:b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(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연속으로 거부 되는 경우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)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US" altLang="ko-KR" sz="800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dirty="0" err="1"/>
              <a:t>푸아송</a:t>
            </a:r>
            <a:r>
              <a:rPr lang="ko-KR" altLang="en-US" dirty="0"/>
              <a:t> 구 규준을 사용해 복잡한 물체의 표면에 </a:t>
            </a:r>
            <a:r>
              <a:rPr lang="en-US" altLang="ko-KR" dirty="0" err="1"/>
              <a:t>2D</a:t>
            </a:r>
            <a:r>
              <a:rPr lang="en-US" altLang="ko-KR" dirty="0"/>
              <a:t> </a:t>
            </a:r>
            <a:r>
              <a:rPr lang="ko-KR" altLang="en-US" dirty="0" err="1"/>
              <a:t>푸아송</a:t>
            </a:r>
            <a:r>
              <a:rPr lang="ko-KR" altLang="en-US" dirty="0"/>
              <a:t> 원반을 근사 하는 것은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일반적으로 잘 작동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일부 기하학 설정에서 부정확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FA4171-71B8-40E7-9E4A-1369C3D28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3DD877-9047-4E87-919A-D8B76C44A7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lnSpc>
                <a:spcPct val="120000"/>
              </a:lnSpc>
              <a:buAutoNum type="arabicPeriod"/>
            </a:pPr>
            <a:endParaRPr lang="en-US" altLang="ko-KR" sz="800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ko-KR" altLang="en-US" dirty="0" err="1"/>
              <a:t>푸아송</a:t>
            </a:r>
            <a:r>
              <a:rPr lang="ko-KR" altLang="en-US" dirty="0"/>
              <a:t> 구 규준을 사용해 복잡한 물체의 표면에 </a:t>
            </a:r>
            <a:r>
              <a:rPr lang="en-US" altLang="ko-KR" dirty="0" err="1"/>
              <a:t>2D</a:t>
            </a:r>
            <a:r>
              <a:rPr lang="en-US" altLang="ko-KR" dirty="0"/>
              <a:t> </a:t>
            </a:r>
            <a:r>
              <a:rPr lang="ko-KR" altLang="en-US" dirty="0" err="1"/>
              <a:t>푸아송</a:t>
            </a:r>
            <a:r>
              <a:rPr lang="ko-KR" altLang="en-US" dirty="0"/>
              <a:t> 원반을 근사 하는 것은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일반적으로 잘 작동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일부 기하학 설정에서 부정확</a:t>
            </a:r>
            <a:endParaRPr lang="en-US" altLang="ko-KR" dirty="0">
              <a:solidFill>
                <a:srgbClr val="FF000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FA4171-71B8-40E7-9E4A-1369C3D28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F4287A-FED2-4F0A-AF95-73D86A1C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71" y="2914649"/>
            <a:ext cx="82486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11A1F2-B70E-46D0-A9AB-9F79AA0CB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/>
              <a:t>void </a:t>
            </a:r>
            <a:r>
              <a:rPr lang="en-US" altLang="ko-KR" dirty="0" err="1"/>
              <a:t>SurfacePointsRenderer</a:t>
            </a:r>
            <a:r>
              <a:rPr lang="en-US" altLang="ko-KR" dirty="0"/>
              <a:t>::Render(</a:t>
            </a:r>
            <a:r>
              <a:rPr lang="en-US" altLang="ko-KR" dirty="0" err="1"/>
              <a:t>const</a:t>
            </a:r>
            <a:r>
              <a:rPr lang="en-US" altLang="ko-KR" dirty="0"/>
              <a:t> Scene *scene) 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푸아송</a:t>
            </a:r>
            <a:r>
              <a:rPr lang="ko-KR" altLang="en-US" dirty="0"/>
              <a:t> 점 생성을 위한 공유 변수 선언</a:t>
            </a:r>
            <a:r>
              <a:rPr lang="en-US" altLang="ko-KR" dirty="0"/>
              <a:t>&gt;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&lt;</a:t>
            </a:r>
            <a:r>
              <a:rPr lang="ko-KR" altLang="en-US" dirty="0"/>
              <a:t>장면을 떠나는 광선을 잡는 장면 경계 상자 생성</a:t>
            </a:r>
            <a:r>
              <a:rPr lang="en-US" altLang="ko-KR" dirty="0"/>
              <a:t>&gt;</a:t>
            </a:r>
            <a:endParaRPr lang="ko-KR" altLang="en-US" dirty="0"/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푸아송</a:t>
            </a:r>
            <a:r>
              <a:rPr lang="ko-KR" altLang="en-US" dirty="0"/>
              <a:t> 점을 잦기 위해 광선을 추적하는 태스크 생성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6DD294-D370-468F-8785-11819CE09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E2ECD-DA3B-4AF7-880A-C4453FE4D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8AFA57-46BE-44FA-94C6-B82569C15AA3}"/>
              </a:ext>
            </a:extLst>
          </p:cNvPr>
          <p:cNvSpPr/>
          <p:nvPr/>
        </p:nvSpPr>
        <p:spPr>
          <a:xfrm>
            <a:off x="3470922" y="3244334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// 장면을 떠나는 광선을 잡는 장면 경계 상자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265FC8-D442-4A74-BF7F-B8CAEC0A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5737"/>
            <a:ext cx="12192000" cy="44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83974C-04CF-40AD-B6BB-751E1B53F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09976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푸아송</a:t>
            </a:r>
            <a:r>
              <a:rPr lang="ko-KR" altLang="en-US" dirty="0"/>
              <a:t> 점을 잦기 위해 광선을 추적하는 태스크 생성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dirty="0"/>
              <a:t>Task</a:t>
            </a:r>
            <a:r>
              <a:rPr lang="ko-KR" altLang="en-US" dirty="0"/>
              <a:t>는 </a:t>
            </a:r>
            <a:r>
              <a:rPr lang="ko-KR" altLang="en-US" dirty="0" err="1"/>
              <a:t>푸아송</a:t>
            </a:r>
            <a:r>
              <a:rPr lang="en-US" altLang="ko-KR" dirty="0"/>
              <a:t> </a:t>
            </a:r>
            <a:r>
              <a:rPr lang="ko-KR" altLang="en-US" dirty="0"/>
              <a:t>구 점을 병렬로 생성</a:t>
            </a:r>
            <a:endParaRPr lang="en-US" altLang="ko-KR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임의의 광선 경로를 장면에서 추적</a:t>
            </a:r>
            <a:br>
              <a:rPr lang="en-US" altLang="ko-KR" dirty="0"/>
            </a:b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교차점 표면이 반투명이면 메모리에 저장</a:t>
            </a:r>
            <a:endParaRPr lang="en-US" altLang="ko-KR" dirty="0">
              <a:solidFill>
                <a:srgbClr val="FF0000">
                  <a:alpha val="99000"/>
                </a:srgbClr>
              </a:solidFill>
            </a:endParaRPr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후보 지점이 저장되면 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Octree 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읽기 잠금 후 </a:t>
            </a:r>
            <a:r>
              <a:rPr lang="ko-KR" altLang="en-US" dirty="0" err="1">
                <a:solidFill>
                  <a:srgbClr val="FF0000">
                    <a:alpha val="99000"/>
                  </a:srgbClr>
                </a:solidFill>
              </a:rPr>
              <a:t>푸아송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 구 조건 위반 체크</a:t>
            </a:r>
            <a:endParaRPr lang="en-US" altLang="ko-KR" dirty="0">
              <a:solidFill>
                <a:srgbClr val="FF0000">
                  <a:alpha val="99000"/>
                </a:srgbClr>
              </a:solidFill>
            </a:endParaRPr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시험을 통과한 </a:t>
            </a:r>
            <a:r>
              <a:rPr lang="ko-KR" altLang="en-US" dirty="0" err="1">
                <a:solidFill>
                  <a:srgbClr val="FF0000">
                    <a:alpha val="99000"/>
                  </a:srgbClr>
                </a:solidFill>
              </a:rPr>
              <a:t>후보점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 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Octree 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에 저장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(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</a:rPr>
              <a:t>쓰기 잠금</a:t>
            </a:r>
            <a:r>
              <a:rPr lang="en-US" altLang="ko-KR" dirty="0">
                <a:solidFill>
                  <a:srgbClr val="FF0000">
                    <a:alpha val="99000"/>
                  </a:srgbClr>
                </a:solidFill>
              </a:rPr>
              <a:t>)</a:t>
            </a:r>
            <a:br>
              <a:rPr lang="en-US" altLang="ko-KR" dirty="0">
                <a:solidFill>
                  <a:srgbClr val="FF0000">
                    <a:alpha val="99000"/>
                  </a:srgbClr>
                </a:solidFill>
              </a:rPr>
            </a:br>
            <a:r>
              <a:rPr lang="en-US" altLang="ko-KR" dirty="0"/>
              <a:t>8</a:t>
            </a:r>
            <a:r>
              <a:rPr lang="ko-KR" altLang="en-US" dirty="0"/>
              <a:t>진 트리의 남은 점들은 다시 확인해 유효한 것들은 추가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9FAEF2-9B7D-4BD7-AD7D-E835FD10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9E4022-C29C-4A9C-A45D-35D54E84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65" y="4300748"/>
            <a:ext cx="7476962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6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542101-9304-4AFB-8483-DD901F50F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F54381-78E3-4B2C-9F46-DE9F2F51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73" y="1233487"/>
            <a:ext cx="79343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B4622-0054-412E-AF12-038790AFA5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후보 지점 분포 알고리즘은 광선 경로를 </a:t>
            </a:r>
            <a:r>
              <a:rPr lang="ko-KR" altLang="en-US" sz="2400" dirty="0">
                <a:solidFill>
                  <a:srgbClr val="0070C0">
                    <a:alpha val="99000"/>
                  </a:srgbClr>
                </a:solidFill>
              </a:rPr>
              <a:t>시작하는 장면점이 필요</a:t>
            </a:r>
            <a:endParaRPr lang="en-US" altLang="ko-KR" sz="2400" dirty="0">
              <a:solidFill>
                <a:srgbClr val="0070C0">
                  <a:alpha val="99000"/>
                </a:srgb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해당 점은 장면의 </a:t>
            </a:r>
            <a:r>
              <a:rPr lang="ko-KR" altLang="en-US" sz="2400" dirty="0">
                <a:solidFill>
                  <a:srgbClr val="0070C0">
                    <a:alpha val="99000"/>
                  </a:srgbClr>
                </a:solidFill>
              </a:rPr>
              <a:t>모든 반투명 물체에 도달 </a:t>
            </a:r>
            <a:r>
              <a:rPr lang="ko-KR" altLang="en-US" sz="2400" dirty="0"/>
              <a:t>해야 한다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/>
              <a:t>! </a:t>
            </a:r>
            <a:r>
              <a:rPr lang="ko-KR" altLang="en-US" sz="2400" dirty="0">
                <a:solidFill>
                  <a:srgbClr val="0070C0">
                    <a:alpha val="99000"/>
                  </a:srgbClr>
                </a:solidFill>
              </a:rPr>
              <a:t>카메라 위치에서 시작</a:t>
            </a:r>
            <a:r>
              <a:rPr lang="ko-KR" altLang="en-US" sz="2400" dirty="0"/>
              <a:t>해서 </a:t>
            </a:r>
            <a:r>
              <a:rPr lang="en-US" altLang="ko-KR" sz="2400" dirty="0" err="1"/>
              <a:t>SurfacePointTask</a:t>
            </a:r>
            <a:r>
              <a:rPr lang="en-US" altLang="ko-KR" sz="2400" dirty="0"/>
              <a:t> </a:t>
            </a:r>
            <a:r>
              <a:rPr lang="ko-KR" altLang="en-US" sz="2400" dirty="0"/>
              <a:t>생성자로 넘겨진다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! </a:t>
            </a:r>
            <a:r>
              <a:rPr lang="ko-KR" altLang="en-US" dirty="0"/>
              <a:t>대부분에서 잘 동작하지만 잘 동작하지 않는 장면이 있다</a:t>
            </a:r>
            <a:r>
              <a:rPr lang="en-US" altLang="ko-KR" dirty="0"/>
              <a:t>.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반투명 물체가 유리 창문을 통해 보이는 경우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대안은 </a:t>
            </a:r>
            <a:r>
              <a:rPr lang="ko-KR" altLang="en-US" sz="2400" dirty="0">
                <a:solidFill>
                  <a:srgbClr val="FF0000">
                    <a:alpha val="99000"/>
                  </a:srgbClr>
                </a:solidFill>
              </a:rPr>
              <a:t>다중 시작점</a:t>
            </a:r>
            <a:r>
              <a:rPr lang="ko-KR" altLang="en-US" sz="2400" dirty="0"/>
              <a:t> 또는 전체 장면 </a:t>
            </a:r>
            <a:r>
              <a:rPr lang="ko-KR" altLang="en-US" sz="2400" dirty="0">
                <a:solidFill>
                  <a:srgbClr val="FF0000">
                    <a:alpha val="99000"/>
                  </a:srgbClr>
                </a:solidFill>
              </a:rPr>
              <a:t>경계 상자 안에서 임의로 시작점</a:t>
            </a:r>
            <a:endParaRPr lang="en-US" altLang="ko-KR" sz="2400" dirty="0">
              <a:solidFill>
                <a:srgbClr val="FF000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702668-20A1-4794-8B7A-7B5817F1F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06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4BF51A-4FB9-4AC4-9553-658841C3E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974838"/>
            <a:ext cx="11151917" cy="494453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! </a:t>
            </a:r>
            <a:r>
              <a:rPr lang="ko-KR" altLang="en-US" dirty="0"/>
              <a:t>반투명 물체와 충돌하는 모든 광선에 대해 </a:t>
            </a:r>
            <a:br>
              <a:rPr lang="en-US" altLang="ko-KR" dirty="0"/>
            </a:b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충돌 지점</a:t>
            </a:r>
            <a:r>
              <a:rPr lang="ko-KR" altLang="en-US" dirty="0"/>
              <a:t>과 그의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지역 기하학적 정보</a:t>
            </a:r>
            <a:r>
              <a:rPr lang="ko-KR" altLang="en-US" dirty="0"/>
              <a:t>는 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</a:rPr>
              <a:t>candidates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배열</a:t>
            </a:r>
            <a:r>
              <a:rPr lang="ko-KR" altLang="en-US" dirty="0"/>
              <a:t>에 저장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AB31B-1F31-46EC-AD01-28F465932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DD15A-1A81-4BD1-A579-8C8F5790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2474386"/>
            <a:ext cx="79248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9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64797"/>
          </a:xfrm>
        </p:spPr>
        <p:txBody>
          <a:bodyPr/>
          <a:lstStyle/>
          <a:p>
            <a:r>
              <a:rPr lang="en-US" altLang="ko-KR" sz="4800" b="1" dirty="0"/>
              <a:t>Subsurface Scattering</a:t>
            </a:r>
            <a:endParaRPr lang="ko-KR" altLang="en-US" sz="48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양방향 산란 반사도 분포 함수</a:t>
            </a:r>
            <a:r>
              <a:rPr lang="en-US" altLang="ko-KR" dirty="0"/>
              <a:t>(</a:t>
            </a:r>
            <a:r>
              <a:rPr lang="en-US" altLang="ko-KR" dirty="0" err="1"/>
              <a:t>BSSRDF</a:t>
            </a:r>
            <a:r>
              <a:rPr lang="en-US" altLang="ko-KR" dirty="0"/>
              <a:t>)</a:t>
            </a:r>
          </a:p>
          <a:p>
            <a:pPr marL="576262" lvl="1" indent="-342900">
              <a:lnSpc>
                <a:spcPct val="120000"/>
              </a:lnSpc>
              <a:buFontTx/>
              <a:buChar char="-"/>
            </a:pPr>
            <a:r>
              <a:rPr lang="ko-KR" altLang="en-US" dirty="0"/>
              <a:t>표면 밑의 빛 전달 양을 보여준다</a:t>
            </a:r>
            <a:r>
              <a:rPr lang="en-US" altLang="ko-KR" dirty="0"/>
              <a:t>.</a:t>
            </a:r>
          </a:p>
          <a:p>
            <a:pPr marL="576262" lvl="1" indent="-342900">
              <a:lnSpc>
                <a:spcPct val="120000"/>
              </a:lnSpc>
              <a:buFontTx/>
              <a:buChar char="-"/>
            </a:pPr>
            <a:endParaRPr lang="en-US" altLang="ko-KR" sz="800" dirty="0"/>
          </a:p>
          <a:p>
            <a:pPr marL="576262" lvl="1" indent="-342900">
              <a:lnSpc>
                <a:spcPct val="120000"/>
              </a:lnSpc>
              <a:buFontTx/>
              <a:buChar char="-"/>
            </a:pPr>
            <a:r>
              <a:rPr lang="ko-KR" altLang="en-US" dirty="0"/>
              <a:t>표면 밑 산란으로 반투명 표면을 렌더링 하는 것은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표면 위의 점의 적분과 입사방향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rgbClr val="0070C0">
                    <a:alpha val="99000"/>
                  </a:srgbClr>
                </a:solidFill>
              </a:rPr>
              <a:t>BSSRDF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의 계산</a:t>
            </a:r>
            <a:r>
              <a:rPr lang="ko-KR" altLang="en-US" dirty="0"/>
              <a:t>과 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표면 밑 산란 방정식으로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</a:rPr>
              <a:t>반사 계산</a:t>
            </a:r>
            <a:r>
              <a:rPr lang="ko-KR" altLang="en-US" dirty="0"/>
              <a:t>이 필요하다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BA4403-296D-4B07-8606-9C11707B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20" y="3847181"/>
            <a:ext cx="4379201" cy="24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4B85C-F8E6-4131-B225-31668FC30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145103"/>
            <a:ext cx="11151917" cy="49445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현재 광선이 장면 기하 구조와 </a:t>
            </a:r>
            <a:r>
              <a:rPr lang="ko-KR" altLang="en-US" sz="2400" dirty="0">
                <a:solidFill>
                  <a:srgbClr val="0070C0">
                    <a:alpha val="99000"/>
                  </a:srgbClr>
                </a:solidFill>
              </a:rPr>
              <a:t>충돌하지 않으면 장면을 감싸는 구와 교차 시험</a:t>
            </a:r>
            <a:br>
              <a:rPr lang="en-US" altLang="ko-KR" sz="2400" dirty="0"/>
            </a:br>
            <a:r>
              <a:rPr lang="en-US" altLang="ko-KR" sz="2400" dirty="0"/>
              <a:t>(</a:t>
            </a:r>
            <a:r>
              <a:rPr lang="ko-KR" altLang="en-US" sz="2400" dirty="0"/>
              <a:t>시작점 기준으로 물체의 뒷면을 찾기 위함 </a:t>
            </a:r>
            <a:r>
              <a:rPr lang="en-US" altLang="ko-KR" sz="2400" dirty="0"/>
              <a:t>&lt;</a:t>
            </a:r>
            <a:r>
              <a:rPr lang="ko-KR" altLang="en-US" sz="2400" dirty="0"/>
              <a:t>그림 </a:t>
            </a:r>
            <a:r>
              <a:rPr lang="en-US" altLang="ko-KR" sz="2400" dirty="0"/>
              <a:t>16.12&gt;)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D9FD77-DCB2-4E34-867D-3FA1D48D5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107B6F-A96A-44CB-832E-D2754779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2250100"/>
            <a:ext cx="79248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7B82-F349-476E-BC72-DD45911B7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176634"/>
            <a:ext cx="11151917" cy="49445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점의 표본이 표현하는 표면 위의 영역은 </a:t>
            </a:r>
            <a:r>
              <a:rPr lang="ko-KR" altLang="en-US" sz="2400" b="1" dirty="0" err="1">
                <a:solidFill>
                  <a:srgbClr val="0070C0">
                    <a:alpha val="99000"/>
                  </a:srgbClr>
                </a:solidFill>
              </a:rPr>
              <a:t>푸아송</a:t>
            </a:r>
            <a:r>
              <a:rPr lang="ko-KR" altLang="en-US" sz="2400" b="1" dirty="0">
                <a:solidFill>
                  <a:srgbClr val="0070C0">
                    <a:alpha val="99000"/>
                  </a:srgbClr>
                </a:solidFill>
              </a:rPr>
              <a:t> 규준에서 원의 영역으로 근사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93CF63-7739-48CB-A941-5D5378A68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C331A2-1D70-4A12-A403-7268E438F8FF}"/>
              </a:ext>
            </a:extLst>
          </p:cNvPr>
          <p:cNvGrpSpPr/>
          <p:nvPr/>
        </p:nvGrpSpPr>
        <p:grpSpPr>
          <a:xfrm>
            <a:off x="472538" y="1847720"/>
            <a:ext cx="11271884" cy="4480756"/>
            <a:chOff x="472538" y="1847720"/>
            <a:chExt cx="11271884" cy="44807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61C9AC-4FC2-4078-8465-770FC804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538" y="1847720"/>
              <a:ext cx="6806482" cy="448075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E32C816-59EB-4367-B6AE-4D66C64AB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5730" y="3963054"/>
              <a:ext cx="4418692" cy="2365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65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0D88E9-F03A-430C-86E7-43ECBFEDC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050507"/>
            <a:ext cx="11151917" cy="49445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거절된 점에 대해 </a:t>
            </a:r>
            <a:r>
              <a:rPr lang="en-US" altLang="ko-KR" sz="2400" dirty="0" err="1">
                <a:solidFill>
                  <a:srgbClr val="0070C0">
                    <a:alpha val="99000"/>
                  </a:srgbClr>
                </a:solidFill>
              </a:rPr>
              <a:t>repeatedFails</a:t>
            </a:r>
            <a:r>
              <a:rPr lang="en-US" altLang="ko-KR" sz="2400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sz="2400" dirty="0">
                <a:solidFill>
                  <a:srgbClr val="0070C0">
                    <a:alpha val="99000"/>
                  </a:srgbClr>
                </a:solidFill>
              </a:rPr>
              <a:t>증가</a:t>
            </a:r>
            <a:endParaRPr lang="en-US" altLang="ko-KR" sz="2400" dirty="0">
              <a:solidFill>
                <a:srgbClr val="0070C0">
                  <a:alpha val="99000"/>
                </a:srgbClr>
              </a:solidFill>
            </a:endParaRPr>
          </a:p>
          <a:p>
            <a:pPr marL="0" indent="0">
              <a:buNone/>
            </a:pPr>
            <a:r>
              <a:rPr lang="en-US" altLang="ko-KR" sz="2400" dirty="0"/>
              <a:t>! </a:t>
            </a:r>
            <a:r>
              <a:rPr lang="ko-KR" altLang="en-US" sz="2400" dirty="0">
                <a:solidFill>
                  <a:srgbClr val="0070C0">
                    <a:alpha val="99000"/>
                  </a:srgbClr>
                </a:solidFill>
              </a:rPr>
              <a:t>최대에 도달할 때 작업 종료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B2DDA-BBD1-4FB9-99CE-C3E49588D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2A5BF7-9062-4D11-BF99-BD1F4D3A4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942196"/>
            <a:ext cx="5206788" cy="44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AF815-A9AB-45CC-945D-8396C6841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848714"/>
            <a:ext cx="11151917" cy="49445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반투명 물체를 지나서 보이는 장면의 일부분 표본화 놓치는 경우가 있다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후보 점을 재확인</a:t>
            </a: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86D97-CCED-46FB-8019-72090E1AE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EC140-2C3F-48CB-B611-512AF4B0D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57" y="1753126"/>
            <a:ext cx="5003967" cy="46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1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D1F8C-65B7-4497-9DB8-C090104C0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DipoleSubsurfaceIntegrator</a:t>
            </a:r>
            <a:r>
              <a:rPr lang="en-US" altLang="ko-KR" dirty="0"/>
              <a:t>::Preprocess()</a:t>
            </a:r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장면의 반투명 물체를 위한 </a:t>
            </a:r>
            <a:r>
              <a:rPr lang="en-US" altLang="ko-KR" dirty="0" err="1">
                <a:solidFill>
                  <a:srgbClr val="0070C0">
                    <a:alpha val="99000"/>
                  </a:srgbClr>
                </a:solidFill>
              </a:rPr>
              <a:t>surfacePoints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획득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표본점에서의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방사 조도 계산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 err="1"/>
              <a:t>무리지은</a:t>
            </a:r>
            <a:r>
              <a:rPr lang="ko-KR" altLang="en-US" dirty="0"/>
              <a:t> 방사 조도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표본의 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8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진 트리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A1791C-11E8-4936-8C2E-4261BE97A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4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E9449-B9B4-4BF0-92A7-F93B8F6AA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296454"/>
            <a:ext cx="11151917" cy="49445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반투명 물체의 표면 위에서 </a:t>
            </a:r>
            <a:r>
              <a:rPr lang="en-US" altLang="ko-KR" sz="2400" dirty="0" err="1"/>
              <a:t>SurfacePoints</a:t>
            </a:r>
            <a:r>
              <a:rPr lang="en-US" altLang="ko-KR" sz="2400" dirty="0"/>
              <a:t> </a:t>
            </a:r>
            <a:r>
              <a:rPr lang="ko-KR" altLang="en-US" sz="2400" dirty="0"/>
              <a:t>획득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280D7B-8FF8-445E-BCBA-1A0BEA65A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ECE5A1-3FC0-4EE1-B5A7-9A4D6311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60" y="1790963"/>
            <a:ext cx="7465784" cy="46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5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D1D1A6-8AC9-41FC-A44B-CD7660C39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754116"/>
            <a:ext cx="11151917" cy="49445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! </a:t>
            </a:r>
            <a:r>
              <a:rPr lang="en-US" altLang="ko-KR" sz="2400" dirty="0" err="1"/>
              <a:t>SurfacePoint</a:t>
            </a:r>
            <a:r>
              <a:rPr lang="ko-KR" altLang="en-US" sz="2400" dirty="0"/>
              <a:t>를</a:t>
            </a:r>
            <a:r>
              <a:rPr lang="en-US" altLang="ko-KR" sz="2400" dirty="0"/>
              <a:t> </a:t>
            </a:r>
            <a:r>
              <a:rPr lang="ko-KR" altLang="en-US" sz="2400" dirty="0"/>
              <a:t>위해 장면 안의 광원에서 입사 방사 조도 계산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그 뒤 각 점에서 </a:t>
            </a:r>
            <a:r>
              <a:rPr lang="en-US" altLang="ko-KR" sz="2400" dirty="0" err="1"/>
              <a:t>IrradiancePoint</a:t>
            </a:r>
            <a:r>
              <a:rPr lang="en-US" altLang="ko-KR" sz="2400" dirty="0"/>
              <a:t> </a:t>
            </a:r>
            <a:r>
              <a:rPr lang="ko-KR" altLang="en-US" sz="2400" dirty="0"/>
              <a:t>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E9A54-1B3E-4067-BEB1-68927A33F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AA962E-E7BD-471C-A270-56DCAD80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2" y="1619156"/>
            <a:ext cx="5269906" cy="47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2300F-9C0A-4156-B71C-9C4D65BB0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1151409"/>
            <a:ext cx="11151917" cy="494453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점에서의 빛으로 부터 방사 조도 추가</a:t>
            </a:r>
            <a:endParaRPr lang="en-US" altLang="ko-KR" sz="24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간접 조명 무시하고 직접 광의 방사 조도에 대한 기여 계산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각 빛에 대해 적분을 예측하기 위해 여러 표면을 추출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B9D53-09B3-4996-8144-1B0A1905E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52" y="2699057"/>
            <a:ext cx="7104384" cy="34414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CC0A1F-D7C1-4FC4-8A6F-47C22B06A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9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2D765-1AC6-4747-A232-D225AC25A1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/>
              <a:t>! </a:t>
            </a:r>
            <a:r>
              <a:rPr lang="en-US" altLang="ko-KR" sz="2400" dirty="0" err="1"/>
              <a:t>IrradiancePoints</a:t>
            </a:r>
            <a:r>
              <a:rPr lang="ko-KR" altLang="en-US" sz="2400" dirty="0"/>
              <a:t>의</a:t>
            </a:r>
            <a:r>
              <a:rPr lang="en-US" altLang="ko-KR" sz="2400" dirty="0"/>
              <a:t> </a:t>
            </a:r>
            <a:r>
              <a:rPr lang="ko-KR" altLang="en-US" sz="2400" dirty="0"/>
              <a:t>방사 조도 값 계산 후 </a:t>
            </a:r>
            <a:r>
              <a:rPr lang="en-US" altLang="ko-KR" sz="2400" dirty="0"/>
              <a:t>Octree</a:t>
            </a:r>
            <a:r>
              <a:rPr lang="ko-KR" altLang="en-US" sz="2400" dirty="0"/>
              <a:t> 생성</a:t>
            </a:r>
            <a:endParaRPr lang="en-US" altLang="ko-KR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트리 루트 생성 </a:t>
            </a:r>
            <a:r>
              <a:rPr lang="en-US" altLang="ko-KR" sz="2400" dirty="0"/>
              <a:t>-&gt; </a:t>
            </a:r>
            <a:r>
              <a:rPr lang="ko-KR" altLang="en-US" sz="2400" dirty="0"/>
              <a:t>경계상자 계산 </a:t>
            </a:r>
            <a:r>
              <a:rPr lang="en-US" altLang="ko-KR" sz="2400" dirty="0"/>
              <a:t>-&gt; </a:t>
            </a:r>
            <a:r>
              <a:rPr lang="ko-KR" altLang="en-US" sz="2400" dirty="0"/>
              <a:t>모든 점을 </a:t>
            </a:r>
            <a:r>
              <a:rPr lang="en-US" altLang="ko-KR" sz="2400" dirty="0"/>
              <a:t>Octree </a:t>
            </a:r>
            <a:r>
              <a:rPr lang="ko-KR" altLang="en-US" sz="2400" dirty="0"/>
              <a:t>삽입</a:t>
            </a:r>
            <a:endParaRPr lang="en-US" altLang="ko-KR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/>
              <a:t>! </a:t>
            </a:r>
            <a:r>
              <a:rPr lang="ko-KR" altLang="en-US" sz="2400" dirty="0"/>
              <a:t>루트는 빈 노드로 시작해서 점진적으로 점이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4AF52C-8324-4235-A038-3B0318DB5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8DC157-2AE2-41C2-86A7-AB754EAC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3359763"/>
            <a:ext cx="74199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6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2CF13A-445D-445E-AB95-3323BF61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400" dirty="0" err="1"/>
              <a:t>SubsurfaceOctreeNode</a:t>
            </a:r>
            <a:endParaRPr lang="en-US" altLang="ko-KR" sz="24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방사 조도 점을 저장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평균 위치 </a:t>
            </a:r>
            <a:r>
              <a:rPr lang="en-US" altLang="ko-KR" sz="2000" dirty="0"/>
              <a:t>/ </a:t>
            </a:r>
            <a:r>
              <a:rPr lang="ko-KR" altLang="en-US" sz="2000" dirty="0"/>
              <a:t>방사조도 </a:t>
            </a:r>
            <a:r>
              <a:rPr lang="en-US" altLang="ko-KR" sz="2000" dirty="0"/>
              <a:t>/ </a:t>
            </a:r>
            <a:r>
              <a:rPr lang="ko-KR" altLang="en-US" sz="2000" dirty="0"/>
              <a:t>면적의 합</a:t>
            </a:r>
            <a:endParaRPr lang="en-US" altLang="ko-KR" sz="2000" dirty="0"/>
          </a:p>
          <a:p>
            <a:pPr>
              <a:lnSpc>
                <a:spcPct val="120000"/>
              </a:lnSpc>
              <a:buFontTx/>
              <a:buChar char="-"/>
            </a:pP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4E8517-634D-4F9A-B919-3035A09DF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0675F-4624-48CD-9A43-24E27C0BC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89" y="3058050"/>
            <a:ext cx="43624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1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576262" lvl="1" indent="-342900">
                  <a:lnSpc>
                    <a:spcPct val="120000"/>
                  </a:lnSpc>
                  <a:buFontTx/>
                  <a:buChar char="-"/>
                </a:pPr>
                <a:endParaRPr lang="en-US" altLang="ko-KR" sz="800" dirty="0"/>
              </a:p>
              <a:p>
                <a:pPr marL="233362" lvl="1" indent="0">
                  <a:lnSpc>
                    <a:spcPct val="120000"/>
                  </a:lnSpc>
                  <a:buNone/>
                </a:pP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</a:rPr>
                  <a:t>- 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분산 함수 </a:t>
                </a:r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70C0">
                        <a:alpha val="99000"/>
                      </a:srgbClr>
                    </a:solidFill>
                  </a:rPr>
                  <a:t>) </a:t>
                </a:r>
              </a:p>
              <a:p>
                <a:pPr marL="457200" lvl="2" indent="0">
                  <a:lnSpc>
                    <a:spcPct val="120000"/>
                  </a:lnSpc>
                  <a:buNone/>
                </a:pPr>
                <a:r>
                  <a:rPr lang="ko-KR" altLang="en-US" dirty="0"/>
                  <a:t>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ko-KR" altLang="en-US" dirty="0"/>
                  <a:t>에서 방향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ko-KR" altLang="en-US" dirty="0"/>
                  <a:t>로 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나가는 미분방사</a:t>
                </a:r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에서 방향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로 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</a:rPr>
                  <a:t>들어오는 미분방사 조도의 비율</a:t>
                </a:r>
                <a:endParaRPr lang="en-US" altLang="ko-KR" dirty="0">
                  <a:solidFill>
                    <a:srgbClr val="0070C0">
                      <a:alpha val="99000"/>
                    </a:srgbClr>
                  </a:solidFill>
                </a:endParaRPr>
              </a:p>
              <a:p>
                <a:pPr marL="457200" lvl="2" indent="0">
                  <a:lnSpc>
                    <a:spcPct val="120000"/>
                  </a:lnSpc>
                  <a:buNone/>
                </a:pPr>
                <a:r>
                  <a:rPr lang="en-US" altLang="ko-KR" dirty="0"/>
                  <a:t>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marL="457200" lvl="2" indent="0">
                  <a:lnSpc>
                    <a:spcPct val="120000"/>
                  </a:lnSpc>
                  <a:buNone/>
                </a:pPr>
                <a:endParaRPr lang="en-US" altLang="ko-KR" dirty="0"/>
              </a:p>
              <a:p>
                <a:pPr marL="457200" lvl="2" indent="0">
                  <a:lnSpc>
                    <a:spcPct val="120000"/>
                  </a:lnSpc>
                  <a:buNone/>
                </a:pPr>
                <a:endParaRPr lang="en-US" altLang="ko-KR" sz="800" dirty="0"/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lang="en-US" altLang="ko-KR" b="1" dirty="0" err="1">
                    <a:solidFill>
                      <a:srgbClr val="0070C0">
                        <a:alpha val="99000"/>
                      </a:srgbClr>
                    </a:solidFill>
                  </a:rPr>
                  <a:t>BSSRDF</a:t>
                </a:r>
                <a:r>
                  <a:rPr lang="ko-KR" altLang="en-US" b="1" dirty="0">
                    <a:solidFill>
                      <a:srgbClr val="0070C0">
                        <a:alpha val="99000"/>
                      </a:srgbClr>
                    </a:solidFill>
                  </a:rPr>
                  <a:t>를 위한 산란 방정식의 일반화</a:t>
                </a:r>
                <a:endParaRPr lang="en-US" altLang="ko-KR" b="1" dirty="0">
                  <a:solidFill>
                    <a:srgbClr val="0070C0">
                      <a:alpha val="99000"/>
                    </a:srgbClr>
                  </a:solidFill>
                </a:endParaRPr>
              </a:p>
              <a:p>
                <a:pPr marL="4572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altLang="ko-KR" dirty="0"/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ko-KR" dirty="0"/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ko-KR" dirty="0"/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ko-KR" dirty="0"/>
                                <m:t>)</m:t>
                              </m:r>
                              <m:sSub>
                                <m:sSubPr>
                                  <m:ctrlP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ko-KR" dirty="0"/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39C12F-FF52-4B45-A008-1614957DEE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810874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400" dirty="0" err="1"/>
              <a:t>SubsurfaceOctreeNode</a:t>
            </a:r>
            <a:r>
              <a:rPr lang="en-US" altLang="ko-KR" sz="2400" dirty="0"/>
              <a:t>::Insert()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현재 노드의 </a:t>
            </a:r>
            <a:r>
              <a:rPr lang="ko-KR" altLang="en-US" sz="2000" dirty="0" err="1"/>
              <a:t>중간점</a:t>
            </a:r>
            <a:r>
              <a:rPr lang="ko-KR" altLang="en-US" sz="2000" dirty="0"/>
              <a:t> 계산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추가되는 점에서 다음 연산 결정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노드가 </a:t>
            </a:r>
            <a:r>
              <a:rPr lang="en-US" altLang="ko-KR" sz="2000" dirty="0"/>
              <a:t>leaf </a:t>
            </a:r>
            <a:r>
              <a:rPr lang="ko-KR" altLang="en-US" sz="2000" dirty="0"/>
              <a:t>면 포인터가 </a:t>
            </a:r>
            <a:r>
              <a:rPr lang="en-US" altLang="ko-KR" sz="2000" dirty="0"/>
              <a:t>leaf</a:t>
            </a:r>
            <a:r>
              <a:rPr lang="ko-KR" altLang="en-US" sz="2000" dirty="0"/>
              <a:t>에 저장된 점에 추가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그렇지 않으면 </a:t>
            </a:r>
            <a:r>
              <a:rPr lang="ko-KR" altLang="en-US" sz="2000" dirty="0" err="1"/>
              <a:t>충첩하는</a:t>
            </a:r>
            <a:r>
              <a:rPr lang="ko-KR" altLang="en-US" sz="2000" dirty="0"/>
              <a:t> 자식 노드의</a:t>
            </a:r>
            <a:r>
              <a:rPr lang="en-US" altLang="ko-KR" sz="2000" dirty="0"/>
              <a:t> Insert</a:t>
            </a:r>
            <a:r>
              <a:rPr lang="ko-KR" altLang="en-US" sz="2000" dirty="0"/>
              <a:t> 호출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AAC68-A4AD-4047-AA5B-A396F195B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AB112A-AB58-4263-8406-67DAC68F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72" y="3013021"/>
            <a:ext cx="6789913" cy="34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DCEB0D-9305-46E0-8CCC-E69574335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400" dirty="0" err="1"/>
              <a:t>SubsurfaceOctreeNode</a:t>
            </a:r>
            <a:r>
              <a:rPr lang="en-US" altLang="ko-KR" sz="2400" dirty="0"/>
              <a:t>::</a:t>
            </a:r>
            <a:r>
              <a:rPr lang="en-US" altLang="ko-KR" sz="2400" dirty="0" err="1"/>
              <a:t>InitHierarchy</a:t>
            </a:r>
            <a:r>
              <a:rPr lang="en-US" altLang="ko-KR" sz="2400" dirty="0"/>
              <a:t>()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각 노드의 집합적 값을 계산 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위치와 방사 조도 값의 평균과 자식 영역의 합이다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486CF-787D-4C34-9474-F9E178ABF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8474E7-1495-4D2F-97E5-FE6683AD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32" y="2977092"/>
            <a:ext cx="68675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7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FB30B-4695-4BEA-8A8C-C0D4B8658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! </a:t>
            </a:r>
            <a:r>
              <a:rPr lang="ko-KR" altLang="en-US" dirty="0"/>
              <a:t>표본의 대표 위치는 휘도 가중된 지점들의 위치 평균으로 계산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51E1F2-116A-4F38-A163-8B4B32E21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F0AF93-DD91-4438-9563-FD4BD07C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3" y="2331226"/>
            <a:ext cx="70675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8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37B500-A4BC-435A-B123-DDB3FA75E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691056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표면 밑 반사 계산</a:t>
            </a:r>
            <a:endParaRPr lang="en-US" altLang="ko-KR" b="1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표면이 반투명 할 때 점 </a:t>
            </a:r>
            <a:r>
              <a:rPr lang="en-US" altLang="ko-KR" sz="2000" dirty="0" err="1">
                <a:solidFill>
                  <a:srgbClr val="0070C0">
                    <a:alpha val="99000"/>
                  </a:srgbClr>
                </a:solidFill>
              </a:rPr>
              <a:t>po</a:t>
            </a: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에서 방향 </a:t>
            </a:r>
            <a:r>
              <a:rPr lang="en-US" altLang="ko-KR" sz="2000" dirty="0">
                <a:solidFill>
                  <a:srgbClr val="0070C0">
                    <a:alpha val="99000"/>
                  </a:srgbClr>
                </a:solidFill>
              </a:rPr>
              <a:t>wo</a:t>
            </a: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로 나가는 방사를 계산</a:t>
            </a:r>
            <a:r>
              <a:rPr lang="ko-KR" altLang="en-US" sz="2000" dirty="0"/>
              <a:t>하기 위해 </a:t>
            </a:r>
            <a:br>
              <a:rPr lang="en-US" altLang="ko-KR" sz="2000" dirty="0"/>
            </a:b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다양한 수의 </a:t>
            </a:r>
            <a:r>
              <a:rPr lang="en-US" altLang="ko-KR" sz="2000" dirty="0">
                <a:solidFill>
                  <a:srgbClr val="0070C0">
                    <a:alpha val="99000"/>
                  </a:srgbClr>
                </a:solidFill>
              </a:rPr>
              <a:t>pi</a:t>
            </a: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와 입사</a:t>
            </a:r>
            <a:r>
              <a:rPr lang="en-US" altLang="ko-KR" sz="2000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방사</a:t>
            </a:r>
            <a:r>
              <a:rPr lang="ko-KR" altLang="en-US" sz="2000" dirty="0"/>
              <a:t>를 계산 </a:t>
            </a:r>
            <a:endParaRPr lang="en-US" altLang="ko-KR" sz="2000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/>
              <a:t>그 후 </a:t>
            </a:r>
            <a:r>
              <a:rPr lang="en-US" altLang="ko-KR" sz="2000" dirty="0" err="1"/>
              <a:t>BSSRDF</a:t>
            </a:r>
            <a:r>
              <a:rPr lang="en-US" altLang="ko-KR" sz="2000" dirty="0"/>
              <a:t>, S(</a:t>
            </a:r>
            <a:r>
              <a:rPr lang="en-US" altLang="ko-KR" sz="2000" dirty="0" err="1"/>
              <a:t>po</a:t>
            </a:r>
            <a:r>
              <a:rPr lang="en-US" altLang="ko-KR" sz="2000" dirty="0"/>
              <a:t>, wo, pi, </a:t>
            </a:r>
            <a:r>
              <a:rPr lang="en-US" altLang="ko-KR" sz="2000" dirty="0" err="1"/>
              <a:t>wi</a:t>
            </a:r>
            <a:r>
              <a:rPr lang="en-US" altLang="ko-KR" sz="2000" dirty="0"/>
              <a:t>)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po</a:t>
            </a:r>
            <a:r>
              <a:rPr lang="ko-KR" altLang="en-US" sz="2000" dirty="0"/>
              <a:t>에서 나가는 방사의 </a:t>
            </a:r>
            <a:r>
              <a:rPr lang="ko-KR" altLang="en-US" sz="2000" b="1" dirty="0">
                <a:solidFill>
                  <a:srgbClr val="0070C0">
                    <a:alpha val="99000"/>
                  </a:srgbClr>
                </a:solidFill>
              </a:rPr>
              <a:t>입사 방사 효과를 결정하기 위해 계산 </a:t>
            </a:r>
            <a:endParaRPr lang="en-US" altLang="ko-KR" sz="2000" b="1" dirty="0">
              <a:solidFill>
                <a:srgbClr val="0070C0">
                  <a:alpha val="99000"/>
                </a:srgbClr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b="1" dirty="0" err="1"/>
              <a:t>BSSRDF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는 효율적으로 계산하기 힘들다</a:t>
            </a:r>
            <a:r>
              <a:rPr lang="en-US" altLang="ko-KR" sz="2000" b="1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빛이 한 점에서 들어오고 다른 점에서 나가는 </a:t>
            </a: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입체 안의 모든 산란 표현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E6C84B-0972-4AC9-A662-CDEA2EF88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65" y="3419400"/>
            <a:ext cx="5181535" cy="291617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5611F4-8B3E-415C-83CB-A95ADC94C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1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B4FE09-9053-481B-8243-7B651624B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반투명 산란 매질의 효율적인 렌더링</a:t>
            </a:r>
            <a:r>
              <a:rPr lang="en-US" altLang="ko-KR" dirty="0"/>
              <a:t>?</a:t>
            </a:r>
          </a:p>
          <a:p>
            <a:pPr marL="233362" lvl="1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표준 경로 추적 </a:t>
            </a:r>
            <a:r>
              <a:rPr lang="en-US" altLang="ko-KR" dirty="0"/>
              <a:t>/ </a:t>
            </a:r>
            <a:r>
              <a:rPr lang="ko-KR" altLang="en-US" dirty="0"/>
              <a:t>양방향 경로 추적 사용은 가능</a:t>
            </a:r>
            <a:endParaRPr lang="en-US" altLang="ko-KR" dirty="0"/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dirty="0"/>
              <a:t>반투명 물체가 높은 </a:t>
            </a:r>
            <a:r>
              <a:rPr lang="ko-KR" altLang="en-US" dirty="0" err="1"/>
              <a:t>알베도</a:t>
            </a:r>
            <a:r>
              <a:rPr lang="en-US" altLang="ko-KR" dirty="0"/>
              <a:t>(Albedos)</a:t>
            </a:r>
            <a:r>
              <a:rPr lang="ko-KR" altLang="en-US" dirty="0"/>
              <a:t>를 가질 경우 </a:t>
            </a:r>
            <a:br>
              <a:rPr lang="en-US" altLang="ko-KR" dirty="0"/>
            </a:b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고전 방식으로는 효율적으로 처리 불가능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457200" lvl="2" indent="0">
              <a:lnSpc>
                <a:spcPct val="12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빛이 매질의 각 상호작용으로 산란되고 흡수되지 않으면 멀리 진행</a:t>
            </a:r>
            <a:r>
              <a:rPr lang="en-US" altLang="ko-KR" dirty="0"/>
              <a:t>)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en-US" altLang="ko-KR" dirty="0"/>
              <a:t>ex) </a:t>
            </a:r>
            <a:br>
              <a:rPr lang="en-US" altLang="ko-KR" dirty="0"/>
            </a:br>
            <a:r>
              <a:rPr lang="ko-KR" altLang="en-US" dirty="0"/>
              <a:t>우유가 높은 </a:t>
            </a:r>
            <a:r>
              <a:rPr lang="ko-KR" altLang="en-US" dirty="0" err="1"/>
              <a:t>알베도의</a:t>
            </a:r>
            <a:r>
              <a:rPr lang="ko-KR" altLang="en-US" dirty="0"/>
              <a:t> 경우 </a:t>
            </a:r>
            <a:r>
              <a:rPr lang="en-US" altLang="ko-KR" dirty="0"/>
              <a:t>100 </a:t>
            </a:r>
            <a:r>
              <a:rPr lang="ko-KR" altLang="en-US" dirty="0"/>
              <a:t>산란 현상 후 </a:t>
            </a:r>
            <a:r>
              <a:rPr lang="en-US" altLang="ko-KR" dirty="0"/>
              <a:t>87.5% </a:t>
            </a:r>
            <a:r>
              <a:rPr lang="ko-KR" altLang="en-US" dirty="0"/>
              <a:t>경로 보존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500 </a:t>
            </a:r>
            <a:r>
              <a:rPr lang="ko-KR" altLang="en-US" dirty="0"/>
              <a:t>산란 후 </a:t>
            </a:r>
            <a:r>
              <a:rPr lang="en-US" altLang="ko-KR" dirty="0"/>
              <a:t>51% 1000 </a:t>
            </a:r>
            <a:r>
              <a:rPr lang="ko-KR" altLang="en-US" dirty="0"/>
              <a:t>이후도 </a:t>
            </a:r>
            <a:r>
              <a:rPr lang="en-US" altLang="ko-KR" dirty="0"/>
              <a:t>26%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</a:rPr>
              <a:t>다른 방식의 빛 전송 필요</a:t>
            </a:r>
            <a:endParaRPr lang="en-US" altLang="ko-KR" b="1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7086AB-EB5B-4FAF-B976-E4EF7967A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4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4FF1C-0B7E-4049-80D0-000A2FCE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1100959"/>
            <a:ext cx="11151917" cy="49445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새 빛 전송 방식 주요 기반 개념</a:t>
            </a:r>
            <a:endParaRPr lang="en-US" altLang="ko-KR" b="1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빛 매질 안에서의 분포는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방사 근사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</a:rPr>
              <a:t>(diffusion approximation)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모델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광학적으로 두꺼운 매질 안에서 조명의 평형 분포를 설명</a:t>
            </a:r>
            <a:endParaRPr lang="en-US" altLang="ko-KR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방사 방정식의 해를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</a:rPr>
              <a:t>점광원에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 대한 닫힌 해를 조합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두 광원의 이중극이 전체 산란을 근사</a:t>
            </a:r>
            <a:endParaRPr lang="en-US" altLang="ko-KR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ko-KR" altLang="en-US" b="1" dirty="0"/>
              <a:t>단순화</a:t>
            </a:r>
            <a:endParaRPr lang="en-US" altLang="ko-KR" b="1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매질 안에서 다른 산란 특성을 가정</a:t>
            </a:r>
            <a:endParaRPr lang="en-US" altLang="ko-KR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매질이 </a:t>
            </a:r>
            <a:r>
              <a:rPr lang="ko-KR" altLang="en-US" dirty="0" err="1"/>
              <a:t>반무한</a:t>
            </a:r>
            <a:r>
              <a:rPr lang="en-US" altLang="ko-KR" dirty="0"/>
              <a:t>(</a:t>
            </a:r>
            <a:r>
              <a:rPr lang="ko-KR" altLang="en-US" dirty="0"/>
              <a:t>평면 표면아래</a:t>
            </a:r>
            <a:r>
              <a:rPr lang="en-US" altLang="ko-KR" dirty="0"/>
              <a:t>)</a:t>
            </a:r>
            <a:r>
              <a:rPr lang="ko-KR" altLang="en-US" dirty="0"/>
              <a:t>이라 가정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E4EA24-74D9-439D-A894-147928508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0851D4-742A-4A6C-8532-40E07D614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/>
              <a:t>표면 밑 산란의 구현</a:t>
            </a:r>
            <a:endParaRPr lang="en-US" altLang="ko-KR" b="1" dirty="0"/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반투명 물체 표면에 많은 수의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임의의 점은 표본화 되어 입사 방사 조도 계산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이 점의 계층적 표현 생성 </a:t>
            </a:r>
            <a:r>
              <a:rPr lang="en-US" altLang="ko-KR" dirty="0"/>
              <a:t>-&gt;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점진적으로 주변을 뭉쳐 방사 조도 계산</a:t>
            </a:r>
            <a:endParaRPr lang="en-US" altLang="ko-KR" dirty="0">
              <a:solidFill>
                <a:srgbClr val="0070C0">
                  <a:alpha val="99000"/>
                </a:srgbClr>
              </a:solidFill>
            </a:endParaRPr>
          </a:p>
          <a:p>
            <a:pPr marL="747712" lvl="1" indent="-514350">
              <a:lnSpc>
                <a:spcPct val="120000"/>
              </a:lnSpc>
              <a:buAutoNum type="arabicPeriod"/>
            </a:pPr>
            <a:r>
              <a:rPr lang="ko-KR" altLang="en-US" dirty="0"/>
              <a:t>해당 점은 표면</a:t>
            </a:r>
            <a:r>
              <a:rPr lang="en-US" altLang="ko-KR" dirty="0"/>
              <a:t> </a:t>
            </a:r>
            <a:r>
              <a:rPr lang="ko-KR" altLang="en-US" dirty="0"/>
              <a:t>산란 방정식을 계산에서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</a:rPr>
              <a:t>계층적 적분 알고리즘에 사용</a:t>
            </a:r>
            <a:br>
              <a:rPr lang="en-US" altLang="ko-KR" dirty="0"/>
            </a:br>
            <a:r>
              <a:rPr lang="en-US" altLang="ko-KR" dirty="0" err="1"/>
              <a:t>BSSRDF</a:t>
            </a:r>
            <a:r>
              <a:rPr lang="ko-KR" altLang="en-US" dirty="0"/>
              <a:t>를 효율적으로 계산하는 양극 방사 근사에 기반을 둔 근사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EF18A-C70D-44F6-B925-C0CA55DF7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4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C00D0E-01B0-491D-83E4-0946981D38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9964" y="5158581"/>
            <a:ext cx="11151917" cy="379257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rgbClr val="0070C0">
                    <a:alpha val="99000"/>
                  </a:srgbClr>
                </a:solidFill>
              </a:rPr>
              <a:t>빛이 매질 안에서 진행하다가 입사점에서 멀리 떨어진 곳에서 나가는 효과가 잘 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A9004B-0341-4144-8EF7-A7DCE140E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D8D2F-8501-4F11-96A2-9B975418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64" y="1320162"/>
            <a:ext cx="11452072" cy="34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6EC5F5-46A3-4BE4-905E-DF3CE50F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627563"/>
            <a:ext cx="9044809" cy="450653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1A333-3DB5-4D89-B8A5-EFA4B5F4E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1119878"/>
            <a:ext cx="11151917" cy="4944532"/>
          </a:xfrm>
        </p:spPr>
        <p:txBody>
          <a:bodyPr/>
          <a:lstStyle/>
          <a:p>
            <a:r>
              <a:rPr lang="en-US" altLang="ko-KR" dirty="0" err="1"/>
              <a:t>DipoleSubsurfaceIntergrator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113D47-BF71-42C4-8BC3-4676FD15F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4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18576</TotalTime>
  <Words>716</Words>
  <Application>Microsoft Office PowerPoint</Application>
  <PresentationFormat>와이드스크린</PresentationFormat>
  <Paragraphs>137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Segoe UI</vt:lpstr>
      <vt:lpstr>Cambria Math</vt:lpstr>
      <vt:lpstr>Arial</vt:lpstr>
      <vt:lpstr>Segoe UI Light</vt:lpstr>
      <vt:lpstr>Wingdings</vt:lpstr>
      <vt:lpstr>맑은 고딕</vt:lpstr>
      <vt:lpstr>Calibri</vt:lpstr>
      <vt:lpstr>Metro_TT_Blue_16x9_02-12</vt:lpstr>
      <vt:lpstr>Physically Based Rendering From Theory to Implementation</vt:lpstr>
      <vt:lpstr>Subsurface Scattering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455</cp:revision>
  <dcterms:created xsi:type="dcterms:W3CDTF">2014-11-18T06:53:54Z</dcterms:created>
  <dcterms:modified xsi:type="dcterms:W3CDTF">2017-11-28T12:40:36Z</dcterms:modified>
</cp:coreProperties>
</file>